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78"/>
  </p:notesMasterIdLst>
  <p:sldIdLst>
    <p:sldId id="285" r:id="rId2"/>
    <p:sldId id="257" r:id="rId3"/>
    <p:sldId id="286" r:id="rId4"/>
    <p:sldId id="287" r:id="rId5"/>
    <p:sldId id="258" r:id="rId6"/>
    <p:sldId id="293" r:id="rId7"/>
    <p:sldId id="291" r:id="rId8"/>
    <p:sldId id="303" r:id="rId9"/>
    <p:sldId id="292" r:id="rId10"/>
    <p:sldId id="295" r:id="rId11"/>
    <p:sldId id="296" r:id="rId12"/>
    <p:sldId id="297" r:id="rId13"/>
    <p:sldId id="298" r:id="rId14"/>
    <p:sldId id="299" r:id="rId15"/>
    <p:sldId id="368" r:id="rId16"/>
    <p:sldId id="304" r:id="rId17"/>
    <p:sldId id="311" r:id="rId18"/>
    <p:sldId id="40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69" r:id="rId31"/>
    <p:sldId id="323" r:id="rId32"/>
    <p:sldId id="370" r:id="rId33"/>
    <p:sldId id="326" r:id="rId34"/>
    <p:sldId id="328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405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7" r:id="rId52"/>
    <p:sldId id="346" r:id="rId53"/>
    <p:sldId id="353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48" r:id="rId62"/>
    <p:sldId id="349" r:id="rId63"/>
    <p:sldId id="350" r:id="rId64"/>
    <p:sldId id="351" r:id="rId65"/>
    <p:sldId id="352" r:id="rId66"/>
    <p:sldId id="398" r:id="rId67"/>
    <p:sldId id="400" r:id="rId68"/>
    <p:sldId id="399" r:id="rId69"/>
    <p:sldId id="384" r:id="rId70"/>
    <p:sldId id="385" r:id="rId71"/>
    <p:sldId id="386" r:id="rId72"/>
    <p:sldId id="402" r:id="rId73"/>
    <p:sldId id="404" r:id="rId74"/>
    <p:sldId id="403" r:id="rId75"/>
    <p:sldId id="387" r:id="rId76"/>
    <p:sldId id="388" r:id="rId7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45DF"/>
    <a:srgbClr val="134746"/>
    <a:srgbClr val="009A00"/>
    <a:srgbClr val="0C2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068B2F-631A-4B18-B675-6F3427810A76}">
  <a:tblStyle styleId="{F4068B2F-631A-4B18-B675-6F3427810A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8"/>
    <p:restoredTop sz="80658"/>
  </p:normalViewPr>
  <p:slideViewPr>
    <p:cSldViewPr snapToGrid="0" snapToObjects="1">
      <p:cViewPr varScale="1">
        <p:scale>
          <a:sx n="135" d="100"/>
          <a:sy n="135" d="100"/>
        </p:scale>
        <p:origin x="1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29-634D-8988-342701C59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GfLZWQUD4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_woAZTe5YBw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20/world/corona-simulator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89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8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86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42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https://www.youtube.com/watch?v=cGfLZWQUD4g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https://www.youtube.com/watch?v=_woAZTe5YBw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765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432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578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63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0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171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80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38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374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8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955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72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73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Goals. Rewards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52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09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224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 a state. I don’t mean </a:t>
            </a:r>
            <a:r>
              <a:rPr lang="en-US" dirty="0" err="1"/>
              <a:t>conscieously</a:t>
            </a:r>
            <a:r>
              <a:rPr lang="en-US" dirty="0"/>
              <a:t> perceiving at all times. What I really mean is monitoring discrepancies. You monitor your temperature. You don’t check it with a thermometer every hour…but when your temperature is 100 you very much notice.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552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283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786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33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016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472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11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48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772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59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26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1889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035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3277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4220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9118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11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491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767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2662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064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2847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646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1735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2110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461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621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672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428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0044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066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8133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4741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0737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nice way to say it. The mean way to say it is that there is a tendency to provide explanations that are abstract, boring, and unhelpful. Not intellectually deep.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6099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6876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629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888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6759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9500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857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6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1144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5715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https://www.washingtonpost.com/graphics/2020/world/corona-simulator/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8509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95268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90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2614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Leadership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Staffing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Stress, Safety, Health and Well-being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Turnover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Compensation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7219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424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96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9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27961" y="1489426"/>
            <a:ext cx="2155500" cy="2164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What we know</a:t>
            </a:r>
            <a:endParaRPr sz="6600" b="1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013859" y="2922262"/>
            <a:ext cx="70321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… about being productive and finding meaning at work</a:t>
            </a:r>
            <a:endParaRPr sz="24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" name="Google Shape;116;p18">
            <a:extLst>
              <a:ext uri="{FF2B5EF4-FFF2-40B4-BE49-F238E27FC236}">
                <a16:creationId xmlns:a16="http://schemas.microsoft.com/office/drawing/2014/main" id="{3476D8B1-A707-9D44-8C8F-291903423DC0}"/>
              </a:ext>
            </a:extLst>
          </p:cNvPr>
          <p:cNvSpPr txBox="1">
            <a:spLocks/>
          </p:cNvSpPr>
          <p:nvPr/>
        </p:nvSpPr>
        <p:spPr>
          <a:xfrm>
            <a:off x="4923370" y="1085889"/>
            <a:ext cx="16908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(don’t)</a:t>
            </a:r>
          </a:p>
        </p:txBody>
      </p:sp>
      <p:sp>
        <p:nvSpPr>
          <p:cNvPr id="12" name="Google Shape;116;p18">
            <a:extLst>
              <a:ext uri="{FF2B5EF4-FFF2-40B4-BE49-F238E27FC236}">
                <a16:creationId xmlns:a16="http://schemas.microsoft.com/office/drawing/2014/main" id="{2A5C1621-C64B-F24F-A23A-FF302C4EA824}"/>
              </a:ext>
            </a:extLst>
          </p:cNvPr>
          <p:cNvSpPr txBox="1">
            <a:spLocks/>
          </p:cNvSpPr>
          <p:nvPr/>
        </p:nvSpPr>
        <p:spPr>
          <a:xfrm>
            <a:off x="5529944" y="1498288"/>
            <a:ext cx="4776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^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86E0521-6DA5-9D43-97B9-19E45994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89" y="1823412"/>
            <a:ext cx="1299444" cy="1496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7096BC-5A02-604B-A2E9-A47D76BFB293}"/>
              </a:ext>
            </a:extLst>
          </p:cNvPr>
          <p:cNvSpPr txBox="1"/>
          <p:nvPr/>
        </p:nvSpPr>
        <p:spPr>
          <a:xfrm>
            <a:off x="7125490" y="-91178"/>
            <a:ext cx="194636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Christopher R. </a:t>
            </a:r>
            <a:r>
              <a:rPr lang="en-US" dirty="0" err="1">
                <a:solidFill>
                  <a:schemeClr val="bg1"/>
                </a:solidFill>
              </a:rPr>
              <a:t>Dishop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11F3F6A4-8338-6148-B484-AACE85D660DF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1910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chemeClr val="bg1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BEE257B-9F6D-F24A-B895-AB3CA6C68945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7995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6EBA369F-2B8F-8E49-83CB-D7FB3159937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7200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538F3E8F-1400-4A4F-B5E9-005000FEE6F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3908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3CAA8A49-C44C-8143-93AD-A6DD12039768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5957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62084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85363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95491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  <a:p>
            <a:r>
              <a:rPr lang="en-US" dirty="0"/>
              <a:t>Technology &amp; Social Media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pic>
        <p:nvPicPr>
          <p:cNvPr id="5" name="Picture 4" descr="A picture containing water, train, person, city&#10;&#10;Description automatically generated">
            <a:extLst>
              <a:ext uri="{FF2B5EF4-FFF2-40B4-BE49-F238E27FC236}">
                <a16:creationId xmlns:a16="http://schemas.microsoft.com/office/drawing/2014/main" id="{DB73B473-6CF1-D946-9D74-C2BD26D6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63" y="2491591"/>
            <a:ext cx="1586260" cy="235600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A6F8F42-27FC-3A44-A1EC-F8563F93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78" y="2491591"/>
            <a:ext cx="1586260" cy="2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86;p14">
            <a:extLst>
              <a:ext uri="{FF2B5EF4-FFF2-40B4-BE49-F238E27FC236}">
                <a16:creationId xmlns:a16="http://schemas.microsoft.com/office/drawing/2014/main" id="{A5531987-2A27-4649-98DC-B0E500E3A4DA}"/>
              </a:ext>
            </a:extLst>
          </p:cNvPr>
          <p:cNvSpPr txBox="1">
            <a:spLocks/>
          </p:cNvSpPr>
          <p:nvPr/>
        </p:nvSpPr>
        <p:spPr>
          <a:xfrm>
            <a:off x="1559213" y="1710804"/>
            <a:ext cx="743395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5400" b="1">
                <a:solidFill>
                  <a:srgbClr val="F3F3F3"/>
                </a:solidFill>
              </a:rPr>
              <a:t>Individual Performance &amp; Career Success</a:t>
            </a:r>
            <a:endParaRPr lang="en-US" sz="54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1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rgbClr val="009A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9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rgbClr val="9B45D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Satisfaction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1710804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3F3F3"/>
                </a:solidFill>
              </a:rPr>
              <a:t>Individual Performance &amp; Career Success</a:t>
            </a:r>
            <a:endParaRPr sz="54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251E5-6AA4-F54A-A6FA-020E4FE6D2F4}"/>
              </a:ext>
            </a:extLst>
          </p:cNvPr>
          <p:cNvSpPr txBox="1"/>
          <p:nvPr/>
        </p:nvSpPr>
        <p:spPr>
          <a:xfrm>
            <a:off x="6227336" y="320095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48CF1-7B54-304C-B7FC-72EE6F7E6B1A}"/>
              </a:ext>
            </a:extLst>
          </p:cNvPr>
          <p:cNvSpPr txBox="1"/>
          <p:nvPr/>
        </p:nvSpPr>
        <p:spPr>
          <a:xfrm>
            <a:off x="6227336" y="4050108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Ladder</a:t>
            </a:r>
          </a:p>
        </p:txBody>
      </p:sp>
    </p:spTree>
    <p:extLst>
      <p:ext uri="{BB962C8B-B14F-4D97-AF65-F5344CB8AC3E}">
        <p14:creationId xmlns:p14="http://schemas.microsoft.com/office/powerpoint/2010/main" val="324584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343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7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5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5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7123768-720B-D94C-B98E-78A9FCC5C548}"/>
              </a:ext>
            </a:extLst>
          </p:cNvPr>
          <p:cNvSpPr txBox="1">
            <a:spLocks/>
          </p:cNvSpPr>
          <p:nvPr/>
        </p:nvSpPr>
        <p:spPr>
          <a:xfrm>
            <a:off x="4958280" y="2035550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Fit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Culture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38981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14C0008-FA08-734B-B46B-1415D707BB25}"/>
              </a:ext>
            </a:extLst>
          </p:cNvPr>
          <p:cNvSpPr txBox="1">
            <a:spLocks/>
          </p:cNvSpPr>
          <p:nvPr/>
        </p:nvSpPr>
        <p:spPr>
          <a:xfrm>
            <a:off x="2325410" y="1535277"/>
            <a:ext cx="4493180" cy="6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dirty="0"/>
              <a:t>Human Capital Investments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173B680-A6CC-6C48-899F-3331F99A33AA}"/>
              </a:ext>
            </a:extLst>
          </p:cNvPr>
          <p:cNvSpPr txBox="1">
            <a:spLocks/>
          </p:cNvSpPr>
          <p:nvPr/>
        </p:nvSpPr>
        <p:spPr>
          <a:xfrm>
            <a:off x="4958280" y="2035550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Fit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Culture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993721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8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CA35E2-B3E4-7E4C-ACDC-59E1D0008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0"/>
          <a:stretch/>
        </p:blipFill>
        <p:spPr>
          <a:xfrm>
            <a:off x="1165475" y="1720505"/>
            <a:ext cx="770708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78143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45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81055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23D6CE-CB1D-2649-B5E0-8CD53A79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Boundaryless</a:t>
            </a:r>
          </a:p>
        </p:txBody>
      </p:sp>
    </p:spTree>
    <p:extLst>
      <p:ext uri="{BB962C8B-B14F-4D97-AF65-F5344CB8AC3E}">
        <p14:creationId xmlns:p14="http://schemas.microsoft.com/office/powerpoint/2010/main" val="607269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Team Performance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7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8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  <p:sp>
        <p:nvSpPr>
          <p:cNvPr id="13" name="Google Shape;76;p13">
            <a:extLst>
              <a:ext uri="{FF2B5EF4-FFF2-40B4-BE49-F238E27FC236}">
                <a16:creationId xmlns:a16="http://schemas.microsoft.com/office/drawing/2014/main" id="{8052B5E8-CE48-3B4B-BF50-10D635B90830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516918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2899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F304B2-E7F1-334C-9451-A6109119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2" y="1413091"/>
            <a:ext cx="3969630" cy="1781312"/>
          </a:xfrm>
          <a:prstGeom prst="rect">
            <a:avLst/>
          </a:prstGeom>
        </p:spPr>
      </p:pic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DA3C5E60-C90A-254F-90CC-027F089C34DD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1891115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6" name="Google Shape;76;p13">
            <a:extLst>
              <a:ext uri="{FF2B5EF4-FFF2-40B4-BE49-F238E27FC236}">
                <a16:creationId xmlns:a16="http://schemas.microsoft.com/office/drawing/2014/main" id="{8B162861-FBA3-924F-8BAC-6FC6DAFB1B24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1845795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4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F9C49106-531D-114A-A160-8D5785CDF06A}"/>
              </a:ext>
            </a:extLst>
          </p:cNvPr>
          <p:cNvSpPr txBox="1">
            <a:spLocks/>
          </p:cNvSpPr>
          <p:nvPr/>
        </p:nvSpPr>
        <p:spPr>
          <a:xfrm>
            <a:off x="3118965" y="460730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3864353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53160372-2A82-1347-8888-69AE4C3E9C2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521579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2733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07213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EDEC-6361-5441-AE46-C7FFA4A7EF23}"/>
              </a:ext>
            </a:extLst>
          </p:cNvPr>
          <p:cNvSpPr/>
          <p:nvPr/>
        </p:nvSpPr>
        <p:spPr>
          <a:xfrm>
            <a:off x="7343869" y="4261906"/>
            <a:ext cx="1186248" cy="26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Line</a:t>
            </a:r>
          </a:p>
        </p:txBody>
      </p:sp>
    </p:spTree>
    <p:extLst>
      <p:ext uri="{BB962C8B-B14F-4D97-AF65-F5344CB8AC3E}">
        <p14:creationId xmlns:p14="http://schemas.microsoft.com/office/powerpoint/2010/main" val="3137829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4045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3" name="Google Shape;76;p13">
            <a:extLst>
              <a:ext uri="{FF2B5EF4-FFF2-40B4-BE49-F238E27FC236}">
                <a16:creationId xmlns:a16="http://schemas.microsoft.com/office/drawing/2014/main" id="{F845C73E-ABF1-6D4A-9E3E-2ED6787CE910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5315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1640801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3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</a:t>
            </a:r>
          </a:p>
        </p:txBody>
      </p:sp>
    </p:spTree>
    <p:extLst>
      <p:ext uri="{BB962C8B-B14F-4D97-AF65-F5344CB8AC3E}">
        <p14:creationId xmlns:p14="http://schemas.microsoft.com/office/powerpoint/2010/main" val="3976139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  =</a:t>
            </a:r>
          </a:p>
        </p:txBody>
      </p:sp>
    </p:spTree>
    <p:extLst>
      <p:ext uri="{BB962C8B-B14F-4D97-AF65-F5344CB8AC3E}">
        <p14:creationId xmlns:p14="http://schemas.microsoft.com/office/powerpoint/2010/main" val="261981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7725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DBD787-4880-EC4D-B31C-A31E0C3B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022" y="3276699"/>
            <a:ext cx="1078952" cy="16354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D68428-A870-DE46-8EFD-35CED6DF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911" y="3276699"/>
            <a:ext cx="1051637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517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614565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</p:spTree>
    <p:extLst>
      <p:ext uri="{BB962C8B-B14F-4D97-AF65-F5344CB8AC3E}">
        <p14:creationId xmlns:p14="http://schemas.microsoft.com/office/powerpoint/2010/main" val="186308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2945516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13726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682835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2956803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456BDE6-7337-B141-8BB8-20799F2B47D5}"/>
              </a:ext>
            </a:extLst>
          </p:cNvPr>
          <p:cNvGraphicFramePr>
            <a:graphicFrameLocks/>
          </p:cNvGraphicFramePr>
          <p:nvPr/>
        </p:nvGraphicFramePr>
        <p:xfrm>
          <a:off x="6798263" y="2627866"/>
          <a:ext cx="2335066" cy="2810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5E84858-F5F4-F94F-A62F-D3214043187E}"/>
              </a:ext>
            </a:extLst>
          </p:cNvPr>
          <p:cNvSpPr txBox="1"/>
          <p:nvPr/>
        </p:nvSpPr>
        <p:spPr>
          <a:xfrm>
            <a:off x="7135973" y="3943185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Reversal</a:t>
            </a:r>
          </a:p>
        </p:txBody>
      </p:sp>
    </p:spTree>
    <p:extLst>
      <p:ext uri="{BB962C8B-B14F-4D97-AF65-F5344CB8AC3E}">
        <p14:creationId xmlns:p14="http://schemas.microsoft.com/office/powerpoint/2010/main" val="284841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C693-52F9-ED40-B7FE-DAC0BAEBAB86}"/>
              </a:ext>
            </a:extLst>
          </p:cNvPr>
          <p:cNvSpPr txBox="1"/>
          <p:nvPr/>
        </p:nvSpPr>
        <p:spPr>
          <a:xfrm>
            <a:off x="6227336" y="3200951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Engaged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8ABF7-A785-404A-95B3-6066ED6AA1F7}"/>
              </a:ext>
            </a:extLst>
          </p:cNvPr>
          <p:cNvSpPr txBox="1"/>
          <p:nvPr/>
        </p:nvSpPr>
        <p:spPr>
          <a:xfrm>
            <a:off x="6227336" y="4050108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Satisfied</a:t>
            </a:r>
          </a:p>
        </p:txBody>
      </p:sp>
    </p:spTree>
    <p:extLst>
      <p:ext uri="{BB962C8B-B14F-4D97-AF65-F5344CB8AC3E}">
        <p14:creationId xmlns:p14="http://schemas.microsoft.com/office/powerpoint/2010/main" val="2805345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819603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169355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749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40EA7C-750F-B54B-BDBE-F9523FA0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87" y="1826525"/>
            <a:ext cx="1962421" cy="30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9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D1C65C-3370-8147-A294-8D1317F1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34258"/>
              </p:ext>
            </p:extLst>
          </p:nvPr>
        </p:nvGraphicFramePr>
        <p:xfrm>
          <a:off x="-1086238" y="2236144"/>
          <a:ext cx="9510148" cy="1071880"/>
        </p:xfrm>
        <a:graphic>
          <a:graphicData uri="http://schemas.openxmlformats.org/drawingml/2006/table">
            <a:tbl>
              <a:tblPr firstRow="1" bandRow="1">
                <a:tableStyleId>{F4068B2F-631A-4B18-B675-6F3427810A76}</a:tableStyleId>
              </a:tblPr>
              <a:tblGrid>
                <a:gridCol w="4755074">
                  <a:extLst>
                    <a:ext uri="{9D8B030D-6E8A-4147-A177-3AD203B41FA5}">
                      <a16:colId xmlns:a16="http://schemas.microsoft.com/office/drawing/2014/main" val="107647283"/>
                    </a:ext>
                  </a:extLst>
                </a:gridCol>
                <a:gridCol w="4755074">
                  <a:extLst>
                    <a:ext uri="{9D8B030D-6E8A-4147-A177-3AD203B41FA5}">
                      <a16:colId xmlns:a16="http://schemas.microsoft.com/office/drawing/2014/main" val="352236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Description</a:t>
                      </a:r>
                      <a:endParaRPr lang="en-US" sz="4000" b="1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70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Conditions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Is the context favorable to performing well?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37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599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Methods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49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974949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4415118D-4491-944E-9733-9EB755DF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5" b="90000" l="10000" r="90000">
                        <a14:foregroundMark x1="27750" y1="10000" x2="27750" y2="10000"/>
                        <a14:foregroundMark x1="27000" y1="4375" x2="27000" y2="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0002" y="1982491"/>
            <a:ext cx="3518129" cy="23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7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84A72EB-48AC-9144-A310-69C886880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6"/>
          <a:stretch/>
        </p:blipFill>
        <p:spPr>
          <a:xfrm>
            <a:off x="2568822" y="1920031"/>
            <a:ext cx="4006355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9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9253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C6148E7-ACD5-C24C-A161-54C6EE94D687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64550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27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D1AFB65-D909-FF4C-A7F1-A9E326E51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001" y1="56229" x2="63514" y2="63429"/>
                        <a14:foregroundMark x1="63514" y1="63429" x2="63898" y2="65829"/>
                        <a14:backgroundMark x1="30149" y1="33714" x2="35382" y2="33714"/>
                        <a14:backgroundMark x1="32741" y1="15086" x2="32741" y2="15086"/>
                      </a14:backgroundRemoval>
                    </a14:imgEffect>
                  </a14:imgLayer>
                </a14:imgProps>
              </a:ext>
            </a:extLst>
          </a:blip>
          <a:srcRect l="50000" t="38585" r="20580" b="10564"/>
          <a:stretch/>
        </p:blipFill>
        <p:spPr>
          <a:xfrm>
            <a:off x="4982820" y="2290089"/>
            <a:ext cx="2690191" cy="19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0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3DA64-5AD2-0144-9411-04FDC8579AA3}"/>
              </a:ext>
            </a:extLst>
          </p:cNvPr>
          <p:cNvSpPr txBox="1"/>
          <p:nvPr/>
        </p:nvSpPr>
        <p:spPr>
          <a:xfrm>
            <a:off x="1165475" y="2355256"/>
            <a:ext cx="712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next section presents a formalized conceptualization of the analyzed processes to better demonstrate their intricacy.</a:t>
            </a:r>
          </a:p>
        </p:txBody>
      </p:sp>
    </p:spTree>
    <p:extLst>
      <p:ext uri="{BB962C8B-B14F-4D97-AF65-F5344CB8AC3E}">
        <p14:creationId xmlns:p14="http://schemas.microsoft.com/office/powerpoint/2010/main" val="3094288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3DA64-5AD2-0144-9411-04FDC8579AA3}"/>
              </a:ext>
            </a:extLst>
          </p:cNvPr>
          <p:cNvSpPr txBox="1"/>
          <p:nvPr/>
        </p:nvSpPr>
        <p:spPr>
          <a:xfrm>
            <a:off x="1165475" y="2355256"/>
            <a:ext cx="712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next section presents a formalized conceptualization of the analyzed processes to better demonstrate their intricacy.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13554-9AAF-E144-B28D-2C5EB5A3BDB7}"/>
              </a:ext>
            </a:extLst>
          </p:cNvPr>
          <p:cNvSpPr txBox="1"/>
          <p:nvPr/>
        </p:nvSpPr>
        <p:spPr>
          <a:xfrm>
            <a:off x="1165475" y="3605772"/>
            <a:ext cx="712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Next, I present graphs to explain my idea.</a:t>
            </a:r>
          </a:p>
        </p:txBody>
      </p:sp>
    </p:spTree>
    <p:extLst>
      <p:ext uri="{BB962C8B-B14F-4D97-AF65-F5344CB8AC3E}">
        <p14:creationId xmlns:p14="http://schemas.microsoft.com/office/powerpoint/2010/main" val="193752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3DA64-5AD2-0144-9411-04FDC8579AA3}"/>
              </a:ext>
            </a:extLst>
          </p:cNvPr>
          <p:cNvSpPr txBox="1"/>
          <p:nvPr/>
        </p:nvSpPr>
        <p:spPr>
          <a:xfrm>
            <a:off x="1165475" y="2355256"/>
            <a:ext cx="712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next section presents a formalized conceptualization of the analyzed processes to better demonstrate their intricacy.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13554-9AAF-E144-B28D-2C5EB5A3BDB7}"/>
              </a:ext>
            </a:extLst>
          </p:cNvPr>
          <p:cNvSpPr txBox="1"/>
          <p:nvPr/>
        </p:nvSpPr>
        <p:spPr>
          <a:xfrm>
            <a:off x="1165475" y="3605772"/>
            <a:ext cx="712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Next, I present graphs to explain my idea.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267830F-C864-F44A-A2F9-4AE5B6069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111" y1="48889" x2="55111" y2="42222"/>
                        <a14:foregroundMark x1="62222" y1="36889" x2="62222" y2="36889"/>
                        <a14:foregroundMark x1="56889" y1="43111" x2="56889" y2="43111"/>
                        <a14:foregroundMark x1="53333" y1="50667" x2="68444" y2="6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8458" y="2078931"/>
            <a:ext cx="1137423" cy="113742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3ED266-B81E-C740-B8B2-6B4A4E7DA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25" b="89873" l="8696" r="90000">
                        <a14:foregroundMark x1="84891" y1="7940" x2="84891" y2="7940"/>
                        <a14:foregroundMark x1="44348" y1="10817" x2="44348" y2="10817"/>
                        <a14:foregroundMark x1="44565" y1="11738" x2="39130" y2="11968"/>
                        <a14:foregroundMark x1="8696" y1="28539" x2="8696" y2="324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8458" y="3344739"/>
            <a:ext cx="1271014" cy="11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6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401288" y="2838203"/>
            <a:ext cx="7121869" cy="2707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Caveat</a:t>
            </a:r>
            <a:endParaRPr sz="18000" dirty="0">
              <a:solidFill>
                <a:schemeClr val="bg1">
                  <a:lumMod val="7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638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pic>
        <p:nvPicPr>
          <p:cNvPr id="16" name="Picture 1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66AD852-D041-2B4D-824A-860AF780D7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5114"/>
            <a:ext cx="9356035" cy="5262769"/>
          </a:xfrm>
          <a:prstGeom prst="rect">
            <a:avLst/>
          </a:prstGeom>
        </p:spPr>
      </p:pic>
      <p:pic>
        <p:nvPicPr>
          <p:cNvPr id="11" name="Picture 10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B61E61E4-D807-A14F-9222-B5BBBBD69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16" y="3091335"/>
            <a:ext cx="2722218" cy="2041664"/>
          </a:xfrm>
          <a:prstGeom prst="rect">
            <a:avLst/>
          </a:prstGeom>
        </p:spPr>
      </p:pic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848F8D-CCF4-BF4F-92CA-0B518079B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7" y="-171089"/>
            <a:ext cx="2722217" cy="1531246"/>
          </a:xfrm>
          <a:prstGeom prst="rect">
            <a:avLst/>
          </a:prstGeom>
        </p:spPr>
      </p:pic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7DDDA40-B0AC-5D49-ABAC-C36E455A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817" y="1375501"/>
            <a:ext cx="2722217" cy="20416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4344D2-1F5D-C845-941D-EE5F81097E3C}"/>
              </a:ext>
            </a:extLst>
          </p:cNvPr>
          <p:cNvSpPr/>
          <p:nvPr/>
        </p:nvSpPr>
        <p:spPr>
          <a:xfrm>
            <a:off x="0" y="-171089"/>
            <a:ext cx="9452919" cy="5314589"/>
          </a:xfrm>
          <a:prstGeom prst="rect">
            <a:avLst/>
          </a:prstGeom>
          <a:solidFill>
            <a:schemeClr val="bg2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6;p13">
            <a:extLst>
              <a:ext uri="{FF2B5EF4-FFF2-40B4-BE49-F238E27FC236}">
                <a16:creationId xmlns:a16="http://schemas.microsoft.com/office/drawing/2014/main" id="{B3BA1CFD-021D-9842-A526-890B20FBDDC3}"/>
              </a:ext>
            </a:extLst>
          </p:cNvPr>
          <p:cNvSpPr txBox="1">
            <a:spLocks/>
          </p:cNvSpPr>
          <p:nvPr/>
        </p:nvSpPr>
        <p:spPr>
          <a:xfrm>
            <a:off x="1145625" y="4606390"/>
            <a:ext cx="6852750" cy="44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800" dirty="0" err="1"/>
              <a:t>dishopch@msu.edu</a:t>
            </a:r>
            <a:endParaRPr lang="en-US" sz="4800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93FC39-2990-C949-B397-7214A0E034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798" y="3959779"/>
            <a:ext cx="1293221" cy="12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34AFC-5A9F-1E43-A13C-2DB259DE1D65}"/>
              </a:ext>
            </a:extLst>
          </p:cNvPr>
          <p:cNvSpPr txBox="1"/>
          <p:nvPr/>
        </p:nvSpPr>
        <p:spPr>
          <a:xfrm>
            <a:off x="1867573" y="2571750"/>
            <a:ext cx="5408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Job Characteristics Model</a:t>
            </a: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795A6E2B-7A13-394E-9C79-D89AF8D0D5CB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11400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/>
              <a:t>Identity</a:t>
            </a:r>
          </a:p>
          <a:p>
            <a:r>
              <a:rPr lang="en-US" sz="3600" dirty="0"/>
              <a:t>Significance</a:t>
            </a:r>
          </a:p>
          <a:p>
            <a:r>
              <a:rPr lang="en-US" sz="3600" dirty="0"/>
              <a:t>Feedback</a:t>
            </a:r>
          </a:p>
          <a:p>
            <a:r>
              <a:rPr lang="en-US" sz="3600" dirty="0"/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77390688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5250</TotalTime>
  <Words>1232</Words>
  <Application>Microsoft Macintosh PowerPoint</Application>
  <PresentationFormat>On-screen Show (16:9)</PresentationFormat>
  <Paragraphs>491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Optima</vt:lpstr>
      <vt:lpstr>Quicksand</vt:lpstr>
      <vt:lpstr>Verdana</vt:lpstr>
      <vt:lpstr>Eleanor template</vt:lpstr>
      <vt:lpstr>What we know</vt:lpstr>
      <vt:lpstr>Agenda</vt:lpstr>
      <vt:lpstr>Agenda</vt:lpstr>
      <vt:lpstr>Agenda</vt:lpstr>
      <vt:lpstr>PowerPoint Presentation</vt:lpstr>
      <vt:lpstr>PowerPoint Presentation</vt:lpstr>
      <vt:lpstr>Meaningful Work</vt:lpstr>
      <vt:lpstr>Meaningful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Christopher Dishop</cp:lastModifiedBy>
  <cp:revision>79</cp:revision>
  <dcterms:modified xsi:type="dcterms:W3CDTF">2020-10-17T16:17:15Z</dcterms:modified>
</cp:coreProperties>
</file>